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66" r:id="rId13"/>
    <p:sldId id="272" r:id="rId14"/>
    <p:sldId id="267" r:id="rId15"/>
    <p:sldId id="268" r:id="rId16"/>
    <p:sldId id="269" r:id="rId17"/>
    <p:sldId id="270" r:id="rId18"/>
    <p:sldId id="278" r:id="rId19"/>
    <p:sldId id="280" r:id="rId20"/>
    <p:sldId id="279" r:id="rId21"/>
    <p:sldId id="265" r:id="rId22"/>
    <p:sldId id="271" r:id="rId23"/>
    <p:sldId id="273" r:id="rId24"/>
    <p:sldId id="274" r:id="rId25"/>
    <p:sldId id="275" r:id="rId26"/>
    <p:sldId id="276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9765" y="274955"/>
            <a:ext cx="9925685" cy="1616075"/>
          </a:xfrm>
        </p:spPr>
        <p:txBody>
          <a:bodyPr/>
          <a:lstStyle/>
          <a:p>
            <a:pPr algn="ctr"/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Московский</a:t>
            </a:r>
            <a:r>
              <a:rPr sz="20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авиационный</a:t>
            </a:r>
            <a:r>
              <a:rPr sz="20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институт</a:t>
            </a:r>
            <a:r>
              <a:rPr sz="2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(национальный</a:t>
            </a:r>
            <a:r>
              <a:rPr sz="2000" spc="-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исследовательский</a:t>
            </a:r>
            <a:r>
              <a:rPr sz="2000" spc="-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университет)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Институт</a:t>
            </a:r>
            <a:r>
              <a:rPr sz="2000" spc="-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№8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«Компьютерные</a:t>
            </a:r>
            <a:r>
              <a:rPr sz="2000" spc="-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науки</a:t>
            </a:r>
            <a:r>
              <a:rPr sz="2000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прикладная</a:t>
            </a:r>
            <a:r>
              <a:rPr sz="2000" spc="-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математика»</a:t>
            </a:r>
            <a:endParaRPr lang="en-US" sz="20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142490" y="1736090"/>
            <a:ext cx="9551035" cy="1924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905" algn="ctr">
              <a:lnSpc>
                <a:spcPct val="100000"/>
              </a:lnSpc>
              <a:spcBef>
                <a:spcPts val="610"/>
              </a:spcBef>
            </a:pPr>
            <a:r>
              <a:rPr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Проект</a:t>
            </a:r>
            <a:r>
              <a:rPr b="1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на</a:t>
            </a:r>
            <a:r>
              <a:rPr b="1" spc="-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тему: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32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«</a:t>
            </a:r>
            <a:r>
              <a:rPr lang="en-US" sz="32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Web-</a:t>
            </a:r>
            <a:r>
              <a:rPr lang="ru-RU" sz="3200" b="1" spc="-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приложение для</a:t>
            </a:r>
            <a:r>
              <a:rPr lang="en-US" altLang="ru-RU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altLang="en-US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определения</a:t>
            </a:r>
            <a:r>
              <a:rPr lang="en-US" altLang="ru-RU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ru-RU" altLang="en-US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 описания </a:t>
            </a:r>
            <a:r>
              <a:rPr lang="en-US" altLang="en-US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болезней</a:t>
            </a:r>
            <a:r>
              <a:rPr lang="en-US" altLang="ru-RU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altLang="en-US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растений</a:t>
            </a:r>
            <a:r>
              <a:rPr lang="ru-RU" altLang="en-US"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по изображению</a:t>
            </a:r>
            <a:r>
              <a:rPr sz="32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»</a:t>
            </a:r>
            <a:endParaRPr lang="ru-RU" altLang="en-US" sz="3200" b="1" spc="-10" dirty="0">
              <a:solidFill>
                <a:srgbClr val="FFFFFF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306445" y="4485640"/>
            <a:ext cx="5915660" cy="1694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1725295" marR="345440" lvl="3" indent="0" algn="l">
              <a:lnSpc>
                <a:spcPct val="108000"/>
              </a:lnSpc>
              <a:spcBef>
                <a:spcPts val="100"/>
              </a:spcBef>
            </a:pPr>
            <a:r>
              <a:rPr lang="ru-RU" sz="20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     </a:t>
            </a:r>
            <a:r>
              <a:rPr sz="20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Исполнители: </a:t>
            </a:r>
            <a:endParaRPr sz="2000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lang="ru-RU" sz="20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Павловский Алексей Валерьевич</a:t>
            </a:r>
            <a:endParaRPr lang="ru-RU" sz="2000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lang="ru-RU" sz="20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Катин Иван </a:t>
            </a:r>
            <a:r>
              <a:rPr lang="ru-RU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Вячеславович</a:t>
            </a:r>
            <a:endParaRPr lang="ru-RU" sz="2000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lang="ru-RU" sz="2000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Желанов Даниил Вячеславович</a:t>
            </a:r>
            <a:endParaRPr lang="ru-RU" sz="2000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endParaRPr sz="200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Москва</a:t>
            </a:r>
            <a:r>
              <a:rPr sz="2000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-</a:t>
            </a:r>
            <a:r>
              <a:rPr sz="2000" spc="-3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2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2025</a:t>
            </a:r>
            <a:endParaRPr lang="ru-RU" altLang="en-US" sz="2000" spc="-2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ln>
                  <a:solidFill>
                    <a:schemeClr val="bg1"/>
                  </a:solidFill>
                </a:ln>
              </a:rPr>
              <a:t>Стек</a:t>
            </a:r>
            <a:r>
              <a:rPr lang="en-US" altLang="ru-RU">
                <a:ln>
                  <a:solidFill>
                    <a:schemeClr val="bg1"/>
                  </a:solidFill>
                </a:ln>
              </a:rPr>
              <a:t> </a:t>
            </a:r>
            <a:r>
              <a:rPr lang="ru-RU" altLang="ru-RU">
                <a:ln>
                  <a:solidFill>
                    <a:schemeClr val="bg1"/>
                  </a:solidFill>
                </a:ln>
              </a:rPr>
              <a:t>технологий</a:t>
            </a:r>
            <a:r>
              <a:rPr lang="ru-RU" altLang="en-US">
                <a:ln>
                  <a:solidFill>
                    <a:sysClr val="windowText" lastClr="000000"/>
                  </a:solidFill>
                </a:ln>
              </a:rPr>
              <a:t> </a:t>
            </a:r>
            <a:endParaRPr lang="ru-RU" altLang="en-US">
              <a:ln>
                <a:solidFill>
                  <a:sysClr val="windowText" lastClr="000000"/>
                </a:solidFill>
              </a:ln>
            </a:endParaRPr>
          </a:p>
        </p:txBody>
      </p:sp>
      <p:graphicFrame>
        <p:nvGraphicFramePr>
          <p:cNvPr id="14" name="Замещающее содержимое 13"/>
          <p:cNvGraphicFramePr/>
          <p:nvPr>
            <p:ph idx="1"/>
            <p:custDataLst>
              <p:tags r:id="rId1"/>
            </p:custDataLst>
          </p:nvPr>
        </p:nvGraphicFramePr>
        <p:xfrm>
          <a:off x="880110" y="985520"/>
          <a:ext cx="10486390" cy="5688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970"/>
                <a:gridCol w="2646045"/>
                <a:gridCol w="52863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Компонент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Технология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/>
                        <a:t>Обоснование</a:t>
                      </a:r>
                      <a:endParaRPr lang="en-US" altLang="en-US"/>
                    </a:p>
                  </a:txBody>
                  <a:tcPr/>
                </a:tc>
              </a:tr>
              <a:tr h="641985">
                <a:tc>
                  <a:txBody>
                    <a:bodyPr/>
                    <a:p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Язык программирования</a:t>
                      </a:r>
                      <a:endParaRPr lang="en-US" altLang="zh-CN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Java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Высокая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производительность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надежность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масштабируемость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для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серверной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части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ML-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фреймворк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PyTorch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Гибкость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простота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настройки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высокая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производительность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работе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нейронными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сетями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8324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Фреймворк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для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сервера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Spring Boot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Удобная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разработка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REST API,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интеграция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базой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данных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встроенные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механизмы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безопасности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Оркестрация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Docker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Для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изоляции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компонентов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,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удобной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развертки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масштабирования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приложения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База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данных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PostgreSQL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Реляционная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база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данных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поддержкой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сложных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запросов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надежным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хранением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Объектное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хранилище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S3 Evolution Object Storage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Надежное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хранение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изображений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быстрым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доступом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масштабируемостью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r>
                        <a:rPr lang="ru-RU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Быстрая интеграция с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Cloud.ru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Генерация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текста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YandexGPT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Генерация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полезных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текстов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на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основе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результатов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анализа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изображений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6413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Облачная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инфраструктура</a:t>
                      </a:r>
                      <a:endParaRPr lang="en-US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Cloud.ru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Высокая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доступность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производительность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для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размещения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серверной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части</a:t>
                      </a:r>
                      <a:r>
                        <a:rPr lang="en-US" altLang="ru-RU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en-US" altLang="ru-RU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-10" dirty="0">
                <a:sym typeface="+mn-ea"/>
              </a:rPr>
              <a:t>Архитектура</a:t>
            </a:r>
            <a:r>
              <a:rPr spc="-175" dirty="0">
                <a:sym typeface="+mn-ea"/>
              </a:rPr>
              <a:t> </a:t>
            </a:r>
            <a:r>
              <a:rPr dirty="0">
                <a:sym typeface="+mn-ea"/>
              </a:rPr>
              <a:t>(С4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схема).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Контекст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l="-435" b="8347"/>
          <a:stretch>
            <a:fillRect/>
          </a:stretch>
        </p:blipFill>
        <p:spPr>
          <a:xfrm>
            <a:off x="1232535" y="1021715"/>
            <a:ext cx="9684385" cy="5836285"/>
          </a:xfrm>
          <a:prstGeom prst="rect">
            <a:avLst/>
          </a:prstGeom>
        </p:spPr>
      </p:pic>
      <p:sp>
        <p:nvSpPr>
          <p:cNvPr id="6" name="Замещающее содержимое 5"/>
          <p:cNvSpPr/>
          <p:nvPr>
            <p:ph idx="1"/>
          </p:nvPr>
        </p:nvSpPr>
        <p:spPr>
          <a:xfrm>
            <a:off x="11582400" y="6407785"/>
            <a:ext cx="3084830" cy="2486660"/>
          </a:xfrm>
        </p:spPr>
        <p:txBody>
          <a:bodyPr/>
          <a:p>
            <a:pPr marL="0" indent="0">
              <a:buNone/>
            </a:pPr>
            <a:r>
              <a:rPr lang="ru-RU" altLang="en-US"/>
              <a:t>.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-10" dirty="0">
                <a:sym typeface="+mn-ea"/>
              </a:rPr>
              <a:t>Архитектура</a:t>
            </a:r>
            <a:r>
              <a:rPr spc="-175" dirty="0">
                <a:sym typeface="+mn-ea"/>
              </a:rPr>
              <a:t> </a:t>
            </a:r>
            <a:r>
              <a:rPr dirty="0">
                <a:sym typeface="+mn-ea"/>
              </a:rPr>
              <a:t>(С4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схема).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Контейнеры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1810" y="909955"/>
            <a:ext cx="8998585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-10" dirty="0">
                <a:sym typeface="+mn-ea"/>
              </a:rPr>
              <a:t>Архитектура</a:t>
            </a:r>
            <a:r>
              <a:rPr spc="-175" dirty="0">
                <a:sym typeface="+mn-ea"/>
              </a:rPr>
              <a:t> </a:t>
            </a:r>
            <a:r>
              <a:rPr dirty="0">
                <a:sym typeface="+mn-ea"/>
              </a:rPr>
              <a:t>(С4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схема).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К</a:t>
            </a:r>
            <a:r>
              <a:rPr lang="ru-RU" spc="-10" dirty="0">
                <a:sym typeface="+mn-ea"/>
              </a:rPr>
              <a:t>омпоненты</a:t>
            </a:r>
            <a:endParaRPr lang="ru-RU" spc="-10" dirty="0"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25" y="880110"/>
            <a:ext cx="10255885" cy="5977255"/>
          </a:xfrm>
          <a:prstGeom prst="rect">
            <a:avLst/>
          </a:prstGeom>
        </p:spPr>
      </p:pic>
      <p:sp>
        <p:nvSpPr>
          <p:cNvPr id="6" name="Замещающее содержимое 5"/>
          <p:cNvSpPr/>
          <p:nvPr>
            <p:ph idx="1"/>
          </p:nvPr>
        </p:nvSpPr>
        <p:spPr>
          <a:xfrm flipH="1">
            <a:off x="12115800" y="6858000"/>
            <a:ext cx="76200" cy="158750"/>
          </a:xfrm>
        </p:spPr>
        <p:txBody>
          <a:bodyPr/>
          <a:p>
            <a:pPr marL="0" indent="0">
              <a:buNone/>
            </a:pPr>
            <a:r>
              <a:rPr lang="ru-RU" altLang="en-US"/>
              <a:t>.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-10" dirty="0">
                <a:sym typeface="+mn-ea"/>
              </a:rPr>
              <a:t>Архитектура</a:t>
            </a:r>
            <a:r>
              <a:rPr spc="-175" dirty="0">
                <a:sym typeface="+mn-ea"/>
              </a:rPr>
              <a:t> </a:t>
            </a:r>
            <a:r>
              <a:rPr dirty="0">
                <a:sym typeface="+mn-ea"/>
              </a:rPr>
              <a:t>(С4</a:t>
            </a:r>
            <a:r>
              <a:rPr spc="-155" dirty="0">
                <a:sym typeface="+mn-ea"/>
              </a:rPr>
              <a:t> </a:t>
            </a:r>
            <a:r>
              <a:rPr spc="-10" dirty="0">
                <a:sym typeface="+mn-ea"/>
              </a:rPr>
              <a:t>схема).</a:t>
            </a:r>
            <a:r>
              <a:rPr spc="-155" dirty="0">
                <a:sym typeface="+mn-ea"/>
              </a:rPr>
              <a:t> </a:t>
            </a:r>
            <a:r>
              <a:rPr lang="ru-RU" spc="-10" dirty="0">
                <a:sym typeface="+mn-ea"/>
              </a:rPr>
              <a:t>Код</a:t>
            </a:r>
            <a:endParaRPr lang="ru-RU" spc="-10" dirty="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491615" y="979170"/>
            <a:ext cx="10225405" cy="4900295"/>
          </a:xfrm>
        </p:spPr>
        <p:txBody>
          <a:bodyPr/>
          <a:p>
            <a:pPr marL="0" indent="0">
              <a:buNone/>
            </a:pP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/root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frontend/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Каталог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фронтендом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css/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Стили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пользовательского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интерфейса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style.css   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Основной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файл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стилей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js/  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Скрипты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взаимодействия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script.js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Основной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файл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скрипта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index.html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Главная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HTML-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страница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backend/ 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Каталог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серверной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частью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aop/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Каталог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обработки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исключений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config/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Конфигурации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приложения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controller/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Контроллеры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API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dto/ 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Объекты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передачи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model/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repository/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Репозитории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работы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базой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service/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Логика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приложения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util/                     	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Вспомогательные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утилиты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BackendApplication.java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Точка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входа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приложение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build.gradle    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Файл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конфигурации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Gradle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settings.gradle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Настройки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Gradle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ml/                           	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Каталог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ML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моделью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Dockerfile      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Сборка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контейнера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ML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handler.py       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Основной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файл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запуска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ML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plant-disease-model.pth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Модель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├──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plant-disease-model-complete.pth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Полная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модель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│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requirements.txt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Зависимости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ML</a:t>
            </a:r>
            <a:endParaRPr lang="en-US" altLang="ru-RU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└──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docker-compose.yml            #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Оркестрация</a:t>
            </a:r>
            <a:r>
              <a:rPr lang="en-US" altLang="ru-RU" sz="12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контейнеров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059420" y="6390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sym typeface="+mn-ea"/>
              </a:rPr>
              <a:t>Обоснование</a:t>
            </a:r>
            <a:r>
              <a:rPr spc="-210" dirty="0">
                <a:sym typeface="+mn-ea"/>
              </a:rPr>
              <a:t> </a:t>
            </a:r>
            <a:r>
              <a:rPr spc="-10" dirty="0">
                <a:sym typeface="+mn-ea"/>
              </a:rPr>
              <a:t>архитектуры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052830"/>
            <a:ext cx="11121390" cy="6548120"/>
          </a:xfrm>
        </p:spPr>
        <p:txBody>
          <a:bodyPr/>
          <a:p>
            <a:pPr marL="0" indent="457200" algn="just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построена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учетом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модульности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асинхронности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необходимости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высокой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производительности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Это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обеспечивает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надежность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системы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легкость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масштабирования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возможность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интеграции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новых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функций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Выбор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технологий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основан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функциональных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требованиях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преимуществ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реализации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задач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Ниже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приводится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обоснование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архитектурных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решений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выбора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технологий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Язык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программирования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: Java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Java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был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выбран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реализации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серверной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части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благодаря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своей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производительности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надежности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масштабируемости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Язык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отлично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подходит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создания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высоконагруженных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приложений</a:t>
            </a:r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Почему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Python? Python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удобен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разработки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ML-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моделей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серверной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части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менее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эффективен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своей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однопоточности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меньшей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производительности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условиях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высокой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нагрузки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ML-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фреймворк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: PyTorch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PyTorch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был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выбран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разработки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обучения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(ResNet9)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благодаря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своей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гибкости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производительности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Этот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фреймворк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предоставляет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богатый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инструментарий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работы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глубокими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нейронными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сетями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П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очему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TensorFlow?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Хотя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TensorFlow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также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является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мощным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инструментом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PyTorch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предлагает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простой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гибкий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подход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обучению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моделей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Это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особенно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важно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необходимости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быстро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тестировать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модифицировать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архитектуры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Архитектура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сервера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: Spring Boot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серверной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части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использован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Spring Boot,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поскольку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он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предоставляет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эффективные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инструменты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реализации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REST API,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работы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базой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данных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обеспечения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безопасности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 algn="just">
              <a:buNone/>
            </a:pP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en-US" altLang="en-US"/>
            </a:br>
            <a:r>
              <a:rPr lang="en-US" altLang="en-US"/>
              <a:t>Обоснование</a:t>
            </a:r>
            <a:r>
              <a:rPr lang="en-US" altLang="ru-RU"/>
              <a:t> </a:t>
            </a:r>
            <a:r>
              <a:rPr lang="en-US" altLang="en-US"/>
              <a:t>архитектуры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022350"/>
            <a:ext cx="10972800" cy="7550785"/>
          </a:xfrm>
        </p:spPr>
        <p:txBody>
          <a:bodyPr/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Обработка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: ResNet9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ResNet9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выбрана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эффективно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обрабатывает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визуальные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данные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благодаря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остаточным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связям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позволяющим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сохранять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важные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разных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уровнях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абстракции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Почему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VGG16? VGG16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имеет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большую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сложность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требует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больше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времени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обучение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ResNet9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предоставляет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сопоставимые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результаты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меньшими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вычислительными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затратами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Облачная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инфраструктура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: Cloud.ru (Evolution)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Cloud.ru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предоставляет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удобную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производительную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облачную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инфраструктуру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которая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масштабировать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проект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зависимости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нагрузки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Высокая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доступность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сервиса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обеспечивает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бесперебойную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работу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бота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Почему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Google Cloud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или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подобные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инфраструктуры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? Cloud.ru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предлагает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доступные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тарифы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соответствует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требованиям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локального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рынка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Объектное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хранилище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: S3 Evolution Object Storage</a:t>
            </a:r>
            <a:endParaRPr lang="en-US" altLang="ru-RU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Объектное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хранилище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используется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долговременного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хранения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 S3 Evolution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поддерживает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большими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объемами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предоставляя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быстрый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доступ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возможность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масштабирования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Асинхронность</a:t>
            </a:r>
            <a:endParaRPr lang="en-US" altLang="en-US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Асинхронные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процессы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загружаются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облачное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хранилище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S3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обрабатываются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параллельно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запросами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YandexGPT.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Обоснование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дополнительных</a:t>
            </a:r>
            <a:r>
              <a:rPr lang="en-US" altLang="ru-RU" sz="1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технологий</a:t>
            </a:r>
            <a:endParaRPr lang="en-US" altLang="en-US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YandexGPT: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Внешний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API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генерации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текстовых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описаний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интеграция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повысить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ценность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предоставляемых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PostgreSQL: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Реляционная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база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хранения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пользователей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результатов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обработки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Виртуальная машина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r="42830" b="-422"/>
          <a:stretch>
            <a:fillRect/>
          </a:stretch>
        </p:blipFill>
        <p:spPr>
          <a:xfrm>
            <a:off x="6657975" y="1208405"/>
            <a:ext cx="5007610" cy="553339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09600" y="1319530"/>
            <a:ext cx="5486400" cy="5166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ts val="2280"/>
              </a:lnSpc>
              <a:spcBef>
                <a:spcPts val="105"/>
              </a:spcBef>
            </a:pP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Виртуальная</a:t>
            </a:r>
            <a:r>
              <a:rPr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машина</a:t>
            </a:r>
            <a:r>
              <a:rPr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на</a:t>
            </a: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cloud.ru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20" dirty="0">
                <a:latin typeface="Times New Roman" panose="02020603050405020304"/>
                <a:cs typeface="Times New Roman" panose="02020603050405020304"/>
                <a:sym typeface="+mn-ea"/>
              </a:rPr>
              <a:t>была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280"/>
              </a:lnSpc>
            </a:pP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выбрана</a:t>
            </a: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для</a:t>
            </a:r>
            <a:r>
              <a:rPr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этого</a:t>
            </a: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проекта,</a:t>
            </a:r>
            <a:r>
              <a:rPr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так</a:t>
            </a: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как</a:t>
            </a:r>
            <a:r>
              <a:rPr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20" dirty="0">
                <a:latin typeface="Times New Roman" panose="02020603050405020304"/>
                <a:cs typeface="Times New Roman" panose="02020603050405020304"/>
                <a:sym typeface="+mn-ea"/>
              </a:rPr>
              <a:t>она: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285750" marR="5080" indent="-285750">
              <a:lnSpc>
                <a:spcPts val="2160"/>
              </a:lnSpc>
              <a:spcBef>
                <a:spcPts val="102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Предоставляет</a:t>
            </a:r>
            <a:r>
              <a:rPr spc="-8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оптимальную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производительность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для</a:t>
            </a:r>
            <a:r>
              <a:rPr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работы</a:t>
            </a:r>
            <a:r>
              <a:rPr spc="-6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моделей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ru-RU" spc="-5" dirty="0">
                <a:latin typeface="Times New Roman" panose="02020603050405020304"/>
                <a:cs typeface="Times New Roman" panose="02020603050405020304"/>
                <a:sym typeface="+mn-ea"/>
              </a:rPr>
              <a:t>сервисной части приложения</a:t>
            </a:r>
            <a:r>
              <a:rPr spc="-20" dirty="0">
                <a:latin typeface="Times New Roman" panose="02020603050405020304"/>
                <a:cs typeface="Times New Roman" panose="02020603050405020304"/>
                <a:sym typeface="+mn-ea"/>
              </a:rPr>
              <a:t>.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285750" indent="-285750">
              <a:lnSpc>
                <a:spcPts val="2280"/>
              </a:lnSpc>
              <a:spcBef>
                <a:spcPts val="740"/>
              </a:spcBef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Обеспечивает</a:t>
            </a:r>
            <a:r>
              <a:rPr spc="-9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централизованное</a:t>
            </a:r>
            <a:r>
              <a:rPr lang="ru-RU" spc="-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управление</a:t>
            </a:r>
            <a:r>
              <a:rPr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доступность.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285750" marR="338455" indent="-285750">
              <a:lnSpc>
                <a:spcPts val="2160"/>
              </a:lnSpc>
              <a:spcBef>
                <a:spcPts val="10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Позволяет</a:t>
            </a:r>
            <a:r>
              <a:rPr spc="-1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эффективно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использовать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ресурсы</a:t>
            </a:r>
            <a:r>
              <a:rPr spc="-2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адаптироваться</a:t>
            </a:r>
            <a:r>
              <a:rPr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к</a:t>
            </a:r>
            <a:r>
              <a:rPr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растущей нагрузке.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285750" marR="494665" indent="-285750">
              <a:lnSpc>
                <a:spcPts val="2160"/>
              </a:lnSpc>
              <a:spcBef>
                <a:spcPts val="99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Обеспечивает</a:t>
            </a:r>
            <a:r>
              <a:rPr spc="-10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высокий</a:t>
            </a:r>
            <a:r>
              <a:rPr spc="-9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уровень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безопасности,</a:t>
            </a:r>
            <a:r>
              <a:rPr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отказоустойчивости</a:t>
            </a:r>
            <a:r>
              <a:rPr spc="-6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50" dirty="0">
                <a:latin typeface="Times New Roman" panose="02020603050405020304"/>
                <a:cs typeface="Times New Roman" panose="02020603050405020304"/>
                <a:sym typeface="+mn-ea"/>
              </a:rPr>
              <a:t>и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интеграции</a:t>
            </a:r>
            <a:r>
              <a:rPr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с</a:t>
            </a:r>
            <a:r>
              <a:rPr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dirty="0">
                <a:latin typeface="Times New Roman" panose="02020603050405020304"/>
                <a:cs typeface="Times New Roman" panose="02020603050405020304"/>
                <a:sym typeface="+mn-ea"/>
              </a:rPr>
              <a:t>другими</a:t>
            </a:r>
            <a:r>
              <a:rPr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pc="-10" dirty="0">
                <a:latin typeface="Times New Roman" panose="02020603050405020304"/>
                <a:cs typeface="Times New Roman" panose="02020603050405020304"/>
                <a:sym typeface="+mn-ea"/>
              </a:rPr>
              <a:t>сервисами.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sym typeface="+mn-ea"/>
              </a:rPr>
              <a:t>Объектное</a:t>
            </a:r>
            <a:r>
              <a:rPr spc="-245" dirty="0">
                <a:sym typeface="+mn-ea"/>
              </a:rPr>
              <a:t> </a:t>
            </a:r>
            <a:r>
              <a:rPr spc="-10" dirty="0">
                <a:sym typeface="+mn-ea"/>
              </a:rPr>
              <a:t>хранилище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ts val="2280"/>
              </a:lnSpc>
              <a:spcBef>
                <a:spcPts val="105"/>
              </a:spcBef>
              <a:buNone/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S3-хранилище</a:t>
            </a:r>
            <a:r>
              <a:rPr sz="2000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на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cloud.ru</a:t>
            </a:r>
            <a:r>
              <a:rPr lang="ru-RU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используется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в</a:t>
            </a:r>
            <a:r>
              <a:rPr sz="20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проекте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20" dirty="0">
                <a:latin typeface="Times New Roman" panose="02020603050405020304"/>
                <a:cs typeface="Times New Roman" panose="02020603050405020304"/>
                <a:sym typeface="+mn-ea"/>
              </a:rPr>
              <a:t>для: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84455">
              <a:lnSpc>
                <a:spcPts val="2160"/>
              </a:lnSpc>
              <a:spcBef>
                <a:spcPts val="1025"/>
              </a:spcBef>
              <a:tabLst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Хранения</a:t>
            </a:r>
            <a:r>
              <a:rPr sz="20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входных</a:t>
            </a:r>
            <a:r>
              <a:rPr sz="2000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изображений</a:t>
            </a:r>
            <a:r>
              <a:rPr sz="2000"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и </a:t>
            </a:r>
            <a:r>
              <a:rPr sz="2000" spc="-25" dirty="0">
                <a:latin typeface="Times New Roman" panose="02020603050405020304"/>
                <a:cs typeface="Times New Roman" panose="02020603050405020304"/>
                <a:sym typeface="+mn-ea"/>
              </a:rPr>
              <a:t>результатов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работы</a:t>
            </a:r>
            <a:r>
              <a:rPr sz="20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модели.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280"/>
              </a:lnSpc>
              <a:spcBef>
                <a:spcPts val="740"/>
              </a:spcBef>
              <a:tabLst>
                <a:tab pos="355600" algn="l"/>
              </a:tabLst>
            </a:pP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Масштабируемого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lang="ru-RU"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20" dirty="0">
                <a:latin typeface="Times New Roman" panose="02020603050405020304"/>
                <a:cs typeface="Times New Roman" panose="02020603050405020304"/>
                <a:sym typeface="+mn-ea"/>
              </a:rPr>
              <a:t>отказоустойчивого</a:t>
            </a:r>
            <a:r>
              <a:rPr sz="2000" spc="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хранения</a:t>
            </a:r>
            <a:r>
              <a:rPr lang="ru-RU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данных.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488315">
              <a:lnSpc>
                <a:spcPts val="2160"/>
              </a:lnSpc>
              <a:spcBef>
                <a:spcPts val="1025"/>
              </a:spcBef>
              <a:tabLst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Разгрузки</a:t>
            </a:r>
            <a:r>
              <a:rPr sz="2000" spc="-8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локальных</a:t>
            </a:r>
            <a:r>
              <a:rPr sz="2000" spc="-6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ресурсов виртуальной</a:t>
            </a:r>
            <a:r>
              <a:rPr sz="2000" spc="-7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машины.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2280"/>
              </a:lnSpc>
              <a:spcBef>
                <a:spcPts val="725"/>
              </a:spcBef>
              <a:tabLst>
                <a:tab pos="355600" algn="l"/>
              </a:tabLst>
            </a:pPr>
            <a:r>
              <a:rPr sz="2000" spc="-35" dirty="0">
                <a:latin typeface="Times New Roman" panose="02020603050405020304"/>
                <a:cs typeface="Times New Roman" panose="02020603050405020304"/>
                <a:sym typeface="+mn-ea"/>
              </a:rPr>
              <a:t>Удобной</a:t>
            </a:r>
            <a:r>
              <a:rPr sz="2000" spc="-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интеграции</a:t>
            </a:r>
            <a:r>
              <a:rPr sz="20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с</a:t>
            </a:r>
            <a:r>
              <a:rPr lang="ru-RU"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компонентами</a:t>
            </a:r>
            <a:r>
              <a:rPr sz="2000" spc="-2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проекта</a:t>
            </a:r>
            <a:r>
              <a:rPr sz="2000" spc="-3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и</a:t>
            </a:r>
            <a:r>
              <a:rPr lang="ru-RU"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обеспечения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безопасности</a:t>
            </a:r>
            <a:r>
              <a:rPr sz="20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данных.</a:t>
            </a:r>
            <a:endParaRPr sz="20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indent="0">
              <a:lnSpc>
                <a:spcPts val="2280"/>
              </a:lnSpc>
              <a:spcBef>
                <a:spcPts val="725"/>
              </a:spcBef>
              <a:buNone/>
              <a:tabLst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Это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решение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даёт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гибкость</a:t>
            </a:r>
            <a:r>
              <a:rPr sz="20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и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надёжность,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необходимые</a:t>
            </a:r>
            <a:r>
              <a:rPr sz="20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25" dirty="0">
                <a:latin typeface="Times New Roman" panose="02020603050405020304"/>
                <a:cs typeface="Times New Roman" panose="02020603050405020304"/>
                <a:sym typeface="+mn-ea"/>
              </a:rPr>
              <a:t>для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эффективной</a:t>
            </a:r>
            <a:r>
              <a:rPr sz="2000" spc="-1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работы</a:t>
            </a:r>
            <a:r>
              <a:rPr sz="2000" spc="-4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проекта</a:t>
            </a:r>
            <a:r>
              <a:rPr sz="2000" spc="-3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с</a:t>
            </a:r>
            <a:r>
              <a:rPr lang="ru-RU" sz="2000" spc="-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большим</a:t>
            </a:r>
            <a:r>
              <a:rPr sz="2000" spc="-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количеством</a:t>
            </a:r>
            <a:r>
              <a:rPr sz="2000" spc="-4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пользователей</a:t>
            </a:r>
            <a:endParaRPr lang="ru-RU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sym typeface="+mn-ea"/>
              </a:rPr>
              <a:t>Объектное</a:t>
            </a:r>
            <a:r>
              <a:rPr spc="-245" dirty="0">
                <a:sym typeface="+mn-ea"/>
              </a:rPr>
              <a:t> </a:t>
            </a:r>
            <a:r>
              <a:rPr spc="-10" dirty="0">
                <a:sym typeface="+mn-ea"/>
              </a:rPr>
              <a:t>хранилище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r="55820" b="2411"/>
          <a:stretch>
            <a:fillRect/>
          </a:stretch>
        </p:blipFill>
        <p:spPr>
          <a:xfrm>
            <a:off x="113030" y="1537335"/>
            <a:ext cx="4283710" cy="438340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90" y="1591945"/>
            <a:ext cx="7518400" cy="4328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Цели</a:t>
            </a:r>
            <a:r>
              <a:rPr spc="-1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pc="-1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проекта</a:t>
            </a:r>
            <a:endParaRPr lang="ru-RU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48715"/>
            <a:ext cx="11145520" cy="5603240"/>
          </a:xfrm>
        </p:spPr>
        <p:txBody>
          <a:bodyPr/>
          <a:p>
            <a:pPr marR="6350" algn="just">
              <a:lnSpc>
                <a:spcPts val="2160"/>
              </a:lnSpc>
              <a:spcBef>
                <a:spcPts val="375"/>
              </a:spcBef>
              <a:tabLst>
                <a:tab pos="3556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sym typeface="+mn-ea"/>
              </a:rPr>
              <a:t>ML</a:t>
            </a:r>
            <a:r>
              <a:rPr sz="2400" b="1" spc="47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  <a:sym typeface="+mn-ea"/>
              </a:rPr>
              <a:t>цель:</a:t>
            </a:r>
            <a:r>
              <a:rPr sz="2400" b="1" spc="35" dirty="0">
                <a:latin typeface="Times New Roman" panose="02020603050405020304"/>
                <a:cs typeface="Times New Roman" panose="02020603050405020304"/>
                <a:sym typeface="+mn-ea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р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азработать модель классификации, которая определяет здорова ли культура или какой тип заболевания присутствует.</a:t>
            </a:r>
            <a:r>
              <a:rPr lang="ru-RU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Достичь высокой точности (</a:t>
            </a:r>
            <a:r>
              <a:rPr lang="ru-RU" sz="2400" dirty="0">
                <a:latin typeface="Times New Roman" panose="02020603050405020304"/>
                <a:cs typeface="Times New Roman" panose="02020603050405020304"/>
              </a:rPr>
              <a:t>более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9</a:t>
            </a:r>
            <a:r>
              <a:rPr lang="ru-RU" sz="24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%) на тестовом наборе данных</a:t>
            </a:r>
            <a:r>
              <a:rPr lang="ru-RU" sz="2400" dirty="0">
                <a:latin typeface="Times New Roman" panose="02020603050405020304"/>
                <a:cs typeface="Times New Roman" panose="02020603050405020304"/>
              </a:rPr>
              <a:t>, обеспечить при этом быструю и качественную обработку запросов пользователей.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algn="just">
              <a:lnSpc>
                <a:spcPct val="100000"/>
              </a:lnSpc>
              <a:spcBef>
                <a:spcPts val="186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R="5080" algn="just">
              <a:lnSpc>
                <a:spcPts val="2160"/>
              </a:lnSpc>
              <a:tabLst>
                <a:tab pos="3556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  <a:sym typeface="+mn-ea"/>
              </a:rPr>
              <a:t>Бизнес</a:t>
            </a:r>
            <a:r>
              <a:rPr sz="2400" b="1" spc="85" dirty="0">
                <a:latin typeface="Times New Roman" panose="02020603050405020304"/>
                <a:cs typeface="Times New Roman" panose="02020603050405020304"/>
                <a:sym typeface="+mn-ea"/>
              </a:rPr>
              <a:t>  </a:t>
            </a:r>
            <a:r>
              <a:rPr sz="2400" b="1" dirty="0">
                <a:latin typeface="Times New Roman" panose="02020603050405020304"/>
                <a:cs typeface="Times New Roman" panose="02020603050405020304"/>
                <a:sym typeface="+mn-ea"/>
              </a:rPr>
              <a:t>цель:</a:t>
            </a:r>
            <a:r>
              <a:rPr sz="2400" b="1" spc="90" dirty="0">
                <a:latin typeface="Times New Roman" panose="02020603050405020304"/>
                <a:cs typeface="Times New Roman" panose="02020603050405020304"/>
                <a:sym typeface="+mn-ea"/>
              </a:rPr>
              <a:t>  </a:t>
            </a:r>
            <a:endParaRPr sz="2400" b="1" spc="9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R="5080" lvl="1" algn="just">
              <a:lnSpc>
                <a:spcPts val="2160"/>
              </a:lnSpc>
              <a:tabLst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с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низить расходы на диагностику заболеваний;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R="5080" lvl="1" algn="just">
              <a:lnSpc>
                <a:spcPts val="2160"/>
              </a:lnSpc>
              <a:tabLst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увеличить урожайность за счет своевременного выявления проблем с растениями;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R="5080" lvl="1" algn="just">
              <a:lnSpc>
                <a:spcPts val="2160"/>
              </a:lnSpc>
              <a:tabLst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автоматизировать процесс мониторинга состояния растений.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R="5080" algn="just">
              <a:lnSpc>
                <a:spcPts val="2160"/>
              </a:lnSpc>
              <a:tabLst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algn="just"/>
            <a:endParaRPr lang="ru-RU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Frontend web-</a:t>
            </a:r>
            <a:r>
              <a:rPr lang="ru-RU" altLang="en-US"/>
              <a:t>приложения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0815" y="1268095"/>
            <a:ext cx="5486400" cy="4953000"/>
          </a:xfrm>
        </p:spPr>
        <p:txBody>
          <a:bodyPr/>
          <a:p>
            <a:pPr marL="0" indent="0">
              <a:buNone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Основной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стек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технологий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HTML: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Разметка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интерфейса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страниц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CSS: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Стилизация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элементов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кнопки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формы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Фоновые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изображения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JavaScript: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DOM (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отображение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страниц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переключение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вкладок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).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Обработка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событий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клики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ввод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загрузка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).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Взаимодействие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API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через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fetch.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Основные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компоненты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Авторизация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регистрация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Формы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ввода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логина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пароля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Управление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состоянием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сессии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через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localStorage.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Загрузка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изображения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Динамическое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создание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&lt;input type="file"&gt;.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Отображение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результата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Интерактивное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представление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названия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описания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болезни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Использование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библиотеки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marked.js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форматирования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050">
                <a:latin typeface="Times New Roman" panose="02020603050405020304" charset="0"/>
                <a:cs typeface="Times New Roman" panose="02020603050405020304" charset="0"/>
              </a:rPr>
              <a:t>текста</a:t>
            </a:r>
            <a:r>
              <a:rPr lang="en-US" altLang="ru-RU" sz="105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05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История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болезней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Карточки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изображениями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краткой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225">
                <a:latin typeface="Times New Roman" panose="02020603050405020304" charset="0"/>
                <a:cs typeface="Times New Roman" panose="02020603050405020304" charset="0"/>
              </a:rPr>
              <a:t>информацией</a:t>
            </a:r>
            <a:r>
              <a:rPr lang="en-US" altLang="ru-RU" sz="1225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225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685" y="1012825"/>
            <a:ext cx="4234180" cy="18192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5" y="2568575"/>
            <a:ext cx="4221480" cy="199263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20" y="4446270"/>
            <a:ext cx="4246245" cy="1997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работы. Загрузка изображения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91540"/>
            <a:ext cx="12157710" cy="5653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работы. Ответ сервера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" y="1150620"/>
            <a:ext cx="12148185" cy="5460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Пример</a:t>
            </a:r>
            <a:r>
              <a:rPr lang="en-US" altLang="ru-RU"/>
              <a:t> </a:t>
            </a:r>
            <a:r>
              <a:rPr lang="en-US" altLang="en-US"/>
              <a:t>работы</a:t>
            </a:r>
            <a:r>
              <a:rPr lang="ru-RU" altLang="en-US"/>
              <a:t>. Вход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845" y="1126490"/>
            <a:ext cx="1194308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Пример</a:t>
            </a:r>
            <a:r>
              <a:rPr lang="en-US" altLang="ru-RU"/>
              <a:t> </a:t>
            </a:r>
            <a:r>
              <a:rPr lang="en-US" altLang="en-US"/>
              <a:t>работы</a:t>
            </a:r>
            <a:r>
              <a:rPr lang="ru-RU" altLang="en-US"/>
              <a:t>. Регистрация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" y="1214120"/>
            <a:ext cx="12088495" cy="51568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работы. История запросов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570" y="1370330"/>
            <a:ext cx="11961495" cy="5121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Описание проекта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74750"/>
            <a:ext cx="11091545" cy="5378450"/>
          </a:xfrm>
        </p:spPr>
        <p:txBody>
          <a:bodyPr/>
          <a:p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Описание проекта: мы разработали с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истем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у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автоматического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выявления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изображениям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листьев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, для этого мы использовали м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одель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основан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ную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модифицированной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архитектуре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ResNet9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остаточными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блоками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повышения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производительности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эффективности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Решение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помогает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фермерам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агрономам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оперативно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определять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болезни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принимать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меры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их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устранения</a:t>
            </a:r>
            <a:r>
              <a:rPr lang="ru-RU" altLang="en-US" sz="2000">
                <a:latin typeface="Times New Roman" panose="02020603050405020304" charset="0"/>
                <a:cs typeface="Times New Roman" panose="02020603050405020304" charset="0"/>
              </a:rPr>
              <a:t>, благодаря полезной информации, которая предоставляется пользователям через ответ от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YandexGPT.</a:t>
            </a:r>
            <a:endParaRPr lang="en-US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ru-RU" sz="2000">
                <a:latin typeface="Times New Roman" panose="02020603050405020304" charset="0"/>
                <a:cs typeface="Times New Roman" panose="02020603050405020304" charset="0"/>
              </a:rPr>
              <a:t>Исполнители:</a:t>
            </a:r>
            <a:endParaRPr lang="ru-RU" altLang="ru-RU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10235" y="3521710"/>
          <a:ext cx="11002010" cy="3029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430"/>
                <a:gridCol w="2275205"/>
                <a:gridCol w="4905375"/>
              </a:tblGrid>
              <a:tr h="32829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latin typeface="Times New Roman" panose="02020603050405020304"/>
                          <a:cs typeface="Times New Roman" panose="02020603050405020304"/>
                        </a:rPr>
                        <a:t>ФИО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latin typeface="Times New Roman" panose="02020603050405020304"/>
                          <a:cs typeface="Times New Roman" panose="02020603050405020304"/>
                        </a:rPr>
                        <a:t>Группа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latin typeface="Times New Roman" panose="02020603050405020304"/>
                          <a:cs typeface="Times New Roman" panose="02020603050405020304"/>
                        </a:rPr>
                        <a:t>Обязанности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343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Павловский Алексей Валерьевич</a:t>
                      </a:r>
                      <a:endParaRPr lang="ru-RU"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М8О-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410Б-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92075" algn="l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А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нализ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литературы,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обучение</a:t>
                      </a:r>
                      <a:r>
                        <a:rPr sz="1400" spc="-55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модели</a:t>
                      </a:r>
                      <a:r>
                        <a:rPr lang="en-US"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lang="ru-RU" altLang="en-US"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классификации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,</a:t>
                      </a: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настройка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взаимодействия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сервера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модели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,</a:t>
                      </a:r>
                      <a:r>
                        <a:rPr sz="14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оформление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документации,</a:t>
                      </a:r>
                      <a:r>
                        <a:rPr sz="1400" spc="-6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создание</a:t>
                      </a:r>
                      <a:r>
                        <a:rPr sz="1400" spc="-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презентации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695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Катин Иван Вячеславович</a:t>
                      </a:r>
                      <a:endParaRPr lang="ru-RU"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М8О-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410Б-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92075" marR="600710" algn="l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Р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азработка</a:t>
                      </a:r>
                      <a:r>
                        <a:rPr sz="1400" spc="-45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lang="en-US" sz="1400" spc="-2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backend </a:t>
                      </a:r>
                      <a:r>
                        <a:rPr lang="ru-RU" sz="1400" spc="-2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части </a:t>
                      </a:r>
                      <a:r>
                        <a:rPr lang="en-US" altLang="ru-RU" sz="1400" spc="-2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web</a:t>
                      </a:r>
                      <a:r>
                        <a:rPr lang="ru-RU" altLang="ru-RU" sz="1400" spc="-2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-приложения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,</a:t>
                      </a:r>
                      <a:r>
                        <a:rPr sz="1400" spc="-45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реализация</a:t>
                      </a:r>
                      <a:r>
                        <a:rPr sz="1400" spc="-4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внутренней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логики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сервера</a:t>
                      </a:r>
                      <a:r>
                        <a:rPr lang="en-US" altLang="ru-RU"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,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настройка</a:t>
                      </a:r>
                      <a:r>
                        <a:rPr sz="1400" spc="-45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работы</a:t>
                      </a:r>
                      <a:r>
                        <a:rPr sz="1400" spc="-4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инфраструктуры</a:t>
                      </a:r>
                      <a:r>
                        <a:rPr lang="en-US"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cloud.ru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,</a:t>
                      </a:r>
                      <a:r>
                        <a:rPr sz="14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развертывание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виртуальной</a:t>
                      </a:r>
                      <a:r>
                        <a:rPr sz="1400" spc="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машины</a:t>
                      </a: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,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оформление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документации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994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Желанов Даниил 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  <a:sym typeface="+mn-ea"/>
                        </a:rPr>
                        <a:t>Вячеславович</a:t>
                      </a:r>
                      <a:endParaRPr lang="ru-RU"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М8О-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410Б-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92075" marR="497205" algn="l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Разработка </a:t>
                      </a:r>
                      <a:r>
                        <a:rPr lang="en-US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frontend 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части </a:t>
                      </a:r>
                      <a:r>
                        <a:rPr lang="en-US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web-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приложения, проработка дизайна, р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азвертывание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виртуальной</a:t>
                      </a:r>
                      <a:r>
                        <a:rPr sz="1400" spc="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машины,</a:t>
                      </a: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реализация </a:t>
                      </a:r>
                      <a:r>
                        <a:rPr lang="en-US" sz="1400" dirty="0">
                          <a:latin typeface="Times New Roman" panose="02020603050405020304"/>
                          <a:cs typeface="Times New Roman" panose="02020603050405020304"/>
                        </a:rPr>
                        <a:t>API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,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дебаггинг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кода, оформление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документации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.</a:t>
                      </a:r>
                      <a:endParaRPr lang="ru-RU" sz="1400" spc="-1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ML </a:t>
            </a:r>
            <a:r>
              <a:rPr lang="ru-RU" altLang="en-US"/>
              <a:t>обучение</a:t>
            </a:r>
            <a:endParaRPr lang="ru-RU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щающее содержимое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74750"/>
                <a:ext cx="11403965" cy="5631180"/>
              </a:xfrm>
            </p:spPr>
            <p:txBody>
              <a:bodyPr/>
              <a:p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</a:rPr>
                  <a:t>Классификация -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это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задача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машинного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обучения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при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которой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модель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предсказывает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категорию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(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класс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)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для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входных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данных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.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Цель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состоит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в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том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чтобы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обучить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алгоритм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который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сможет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разделить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данные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на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группы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,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основываясь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на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их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характеристиках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.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В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</a:rPr>
                  <a:t>н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ашем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случае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классификация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направлена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на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:</a:t>
                </a:r>
                <a:endParaRPr lang="en-US" altLang="ru-RU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Определение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здоровья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растения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(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здоровое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/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больное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).</a:t>
                </a:r>
                <a:endParaRPr lang="en-US" altLang="ru-RU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1"/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Распознавание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конкретного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заболевания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на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основе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изображений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листьев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en-US" sz="1600">
                    <a:latin typeface="Times New Roman" panose="02020603050405020304" charset="0"/>
                    <a:cs typeface="Times New Roman" panose="02020603050405020304" charset="0"/>
                  </a:rPr>
                  <a:t>растений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.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</a:rPr>
                  <a:t>	</a:t>
                </a:r>
                <a:endParaRPr lang="ru-RU" alt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Модель обучается на наборе данных изображений, где каждая картинка имеет метку (название заболевания или "здоровое"). После обучения модель способна анализировать новые изображения и предсказывать, к какому классу они принадлежат.</a:t>
                </a:r>
                <a:endParaRPr lang="en-US" altLang="ru-RU" sz="16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В нашей задаче мы использовали 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Cross-Entropy Loss 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(кросс-энтропию) - 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это основная функция потерь, используемая для многоклассовой классификации. Она измеряет разницу между распределением вероятностей, предсказанным моделью, и истинными метками классов.</a:t>
                </a:r>
                <a:endParaRPr lang="ru-RU" altLang="en-US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Формула: </a:t>
                </a:r>
                <a:endParaRPr lang="ru-RU" altLang="en-US" sz="16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457200" lvl="2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ru-RU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 = −</m:t>
                      </m:r>
                      <m:f>
                        <m:fPr>
                          <m:ctrlP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= </m:t>
                          </m:r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ru-RU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ru-RU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ru-RU" sz="1600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ru-RU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ru-RU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ru-RU" sz="16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ru-RU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ru-RU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ru-RU" sz="16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ru-RU" sz="16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ru-RU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, где</m:t>
                      </m:r>
                    </m:oMath>
                  </m:oMathPara>
                </a14:m>
                <a:endParaRPr lang="en-US" altLang="ru-RU" sz="16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L -</a:t>
                </a: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значение функции потерь;</a:t>
                </a:r>
                <a:endParaRPr lang="ru-RU" altLang="ru-RU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1" indent="0">
                  <a:buNone/>
                </a:pP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N - </a:t>
                </a: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количество примеров в одном батче;</a:t>
                </a:r>
                <a:endParaRPr lang="ru-RU" altLang="ru-RU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457200" lvl="1" indent="0">
                  <a:buNone/>
                </a:pP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      </a:t>
                </a: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- предсказанная моделью вероятность для истинного класса 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   </a:t>
                </a: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для 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ru-RU" altLang="en-US" sz="16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-ого примера.</a:t>
                </a:r>
                <a:endParaRPr lang="ru-RU" altLang="en-US" sz="1600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  <a:p>
                <a:pPr marL="457200" lvl="1" indent="0">
                  <a:buNone/>
                </a:pP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</a:rPr>
                  <a:t>     - истринный класс для </a:t>
                </a:r>
                <a:r>
                  <a:rPr lang="en-US" altLang="ru-RU" sz="1600">
                    <a:latin typeface="Times New Roman" panose="02020603050405020304" charset="0"/>
                    <a:cs typeface="Times New Roman" panose="02020603050405020304" charset="0"/>
                  </a:rPr>
                  <a:t>i-</a:t>
                </a:r>
                <a:r>
                  <a:rPr lang="ru-RU" altLang="ru-RU" sz="1600">
                    <a:latin typeface="Times New Roman" panose="02020603050405020304" charset="0"/>
                    <a:cs typeface="Times New Roman" panose="02020603050405020304" charset="0"/>
                  </a:rPr>
                  <a:t>ого примера (индекс метки)</a:t>
                </a:r>
                <a:endParaRPr lang="ru-RU" altLang="ru-RU" sz="16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lvl="1" indent="0">
                  <a:buFont typeface="Arial" panose="020B0604020202020204" pitchFamily="34" charset="0"/>
                  <a:buNone/>
                </a:pPr>
                <a:endParaRPr lang="ru-RU" altLang="en-US" sz="20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lvl="0"/>
                <a:endParaRPr lang="en-US" altLang="ru-RU" sz="20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endParaRPr lang="ru-RU" altLang="ru-RU" sz="2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Замещающее содержимое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74750"/>
                <a:ext cx="11403965" cy="5631180"/>
              </a:xfrm>
              <a:blipFill rotWithShape="1">
                <a:blip r:embed="rId1"/>
                <a:stretch>
                  <a:fillRect b="-5198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14300" imgH="215900" progId="Equation.KSEE3">
                  <p:embed/>
                </p:oleObj>
              </mc:Choice>
              <mc:Fallback>
                <p:oleObj name="" r:id="rId2" imgW="1143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35" y="5483860"/>
            <a:ext cx="308610" cy="2406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255" y="5531485"/>
            <a:ext cx="213360" cy="19304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35" y="5781040"/>
            <a:ext cx="213360" cy="193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ML </a:t>
            </a:r>
            <a:r>
              <a:rPr lang="ru-RU" altLang="en-US"/>
              <a:t>обучение. </a:t>
            </a:r>
            <a:r>
              <a:rPr lang="en-US" altLang="en-US"/>
              <a:t>Dataset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971550"/>
            <a:ext cx="11251565" cy="5682615"/>
          </a:xfrm>
        </p:spPr>
        <p:txBody>
          <a:bodyPr/>
          <a:p>
            <a:r>
              <a:rPr lang="en-US" altLang="en-US" sz="1400" b="1">
                <a:latin typeface="Times New Roman" panose="02020603050405020304" charset="0"/>
                <a:cs typeface="Times New Roman" panose="02020603050405020304" charset="0"/>
              </a:rPr>
              <a:t>Dataset: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мы использовали 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New Plant Diseases Dataset (Augmented)</a:t>
            </a:r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 датасет для обучения модели. Он состоит включает в себя 38 классов, предсатвленные как комбинация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названия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растения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состояния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например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"Apple___Scab" —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яблоко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паршой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).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всего 14 вида растений, 26 вида болезней.</a:t>
            </a:r>
            <a:endParaRPr lang="ru-RU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ru-RU" sz="1400">
                <a:latin typeface="Times New Roman" panose="02020603050405020304" charset="0"/>
                <a:cs typeface="Times New Roman" panose="02020603050405020304" charset="0"/>
              </a:rPr>
              <a:t>о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бщее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количество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о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коло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87,000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обучения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о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коло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21,000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валидации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ru-RU" altLang="en-US" sz="140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оличество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класс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среднем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около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2300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класс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Распределение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почти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равномерное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делает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датасет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сбалансированным</a:t>
            </a:r>
            <a:r>
              <a:rPr lang="en-US" altLang="ru-RU" sz="1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sz="1400" dirty="0">
                <a:latin typeface="Times New Roman" panose="02020603050405020304"/>
                <a:cs typeface="Times New Roman" panose="02020603050405020304"/>
                <a:sym typeface="+mn-ea"/>
              </a:rPr>
              <a:t>Ниже</a:t>
            </a:r>
            <a:r>
              <a:rPr sz="1400" spc="45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400" dirty="0">
                <a:latin typeface="Times New Roman" panose="02020603050405020304"/>
                <a:cs typeface="Times New Roman" panose="02020603050405020304"/>
                <a:sym typeface="+mn-ea"/>
              </a:rPr>
              <a:t>представлены</a:t>
            </a:r>
            <a:r>
              <a:rPr sz="1400" spc="459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400" dirty="0">
                <a:latin typeface="Times New Roman" panose="02020603050405020304"/>
                <a:cs typeface="Times New Roman" panose="02020603050405020304"/>
                <a:sym typeface="+mn-ea"/>
              </a:rPr>
              <a:t>примеры</a:t>
            </a:r>
            <a:r>
              <a:rPr sz="1400" spc="4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1400" spc="-10" dirty="0">
                <a:latin typeface="Times New Roman" panose="02020603050405020304"/>
                <a:cs typeface="Times New Roman" panose="02020603050405020304"/>
                <a:sym typeface="+mn-ea"/>
              </a:rPr>
              <a:t>исходных данных</a:t>
            </a: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lvl="2"/>
            <a:endParaRPr lang="en-US" altLang="ru-RU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>
            <a:off x="421640" y="3739515"/>
            <a:ext cx="3500120" cy="2997200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2"/>
          <a:stretch>
            <a:fillRect/>
          </a:stretch>
        </p:blipFill>
        <p:spPr>
          <a:xfrm>
            <a:off x="4206240" y="3739515"/>
            <a:ext cx="3576955" cy="2997200"/>
          </a:xfrm>
          <a:prstGeom prst="rect">
            <a:avLst/>
          </a:prstGeom>
        </p:spPr>
      </p:pic>
      <p:pic>
        <p:nvPicPr>
          <p:cNvPr id="6" name="Изображение 5"/>
          <p:cNvPicPr/>
          <p:nvPr/>
        </p:nvPicPr>
        <p:blipFill>
          <a:blip r:embed="rId3"/>
          <a:stretch>
            <a:fillRect/>
          </a:stretch>
        </p:blipFill>
        <p:spPr>
          <a:xfrm>
            <a:off x="7965440" y="3739515"/>
            <a:ext cx="3399155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ML </a:t>
            </a:r>
            <a:r>
              <a:rPr lang="ru-RU" altLang="en-US">
                <a:sym typeface="+mn-ea"/>
              </a:rPr>
              <a:t>обучение. </a:t>
            </a:r>
            <a:r>
              <a:rPr lang="en-US" altLang="en-US">
                <a:sym typeface="+mn-ea"/>
              </a:rPr>
              <a:t>Dataset</a:t>
            </a:r>
            <a:r>
              <a:rPr lang="ru-RU" altLang="en-US">
                <a:sym typeface="+mn-ea"/>
              </a:rPr>
              <a:t>.</a:t>
            </a:r>
            <a:endParaRPr lang="ru-RU" altLang="en-US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1330" y="1558925"/>
            <a:ext cx="11101705" cy="4336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ML </a:t>
            </a:r>
            <a:r>
              <a:rPr lang="ru-RU" altLang="en-US"/>
              <a:t>обучение. Архитектура.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решения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задачи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листьев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определения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состояния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была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выбрана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ResNet9.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Эта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представляет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собой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сверточную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нейронную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сеть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которая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благодаря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остаточным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связям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(Residual Connections)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решать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проблему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затухания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градиентов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обеспечивает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эффективное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обучение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даже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увеличении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глубины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сети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. ResNet9,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будучи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сравнительно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компактной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моделью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демонстрирует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высокую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производительность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обработке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ru-RU" altLang="en-US" sz="18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ResNet9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строится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основе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свёрточных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блоков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каждый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которых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включает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себя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слои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свёртки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нормализации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активации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ReLU.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Остаточные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добавляют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результаты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предыдущих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слоёв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текущим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лучше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сохранять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важные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изображения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различных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уровнях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глубины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Эта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особенность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делает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её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особенно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подходящей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анализа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листьев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где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заболевания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могут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быть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едва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заметными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Выбор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ResNet9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обусловлен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также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её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сравнительно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небольшой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сложностью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высокой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эффективностью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легче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быстрее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обучается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сравнению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глубокими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сетями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такими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ResNet50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или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ResNet101,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важно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при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работе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большим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количеством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около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87,000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тренировочном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наборе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).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Однако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архитектура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ResNet9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имеет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свои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ограничения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менее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точна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задач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где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требуется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очень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высокая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степень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детализации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по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сравнению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глубокими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800">
                <a:latin typeface="Times New Roman" panose="02020603050405020304" charset="0"/>
                <a:cs typeface="Times New Roman" panose="02020603050405020304" charset="0"/>
              </a:rPr>
              <a:t>сетями</a:t>
            </a:r>
            <a:r>
              <a:rPr lang="en-US" altLang="ru-RU" sz="18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ML </a:t>
            </a:r>
            <a:r>
              <a:rPr lang="ru-RU" altLang="en-US">
                <a:sym typeface="+mn-ea"/>
              </a:rPr>
              <a:t>обучение. Архитектура.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обучения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используются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извлекаемые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архитектуры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ResNet9,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которая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включает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несколько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типов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слоев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организованных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обработки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анализа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Первые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свёрточные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(ConvBlock1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ConvBlock2)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отвечают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за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извлечение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низкоуровневых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признаков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таких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края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текстуры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цветовые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паттерны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Эти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включают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свёрточные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операции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нормализацию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(BatchNorm2d)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функцию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активации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ReLU,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выявлять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основные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визуальные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элементы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листьев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Средние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такие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ConvBlock3, ConvBlock4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первый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остаточный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блок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(Res1),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начинают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кодировать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сложные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текстуры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формы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характерные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конкретных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Остаточные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архитектуре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позволяют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сохранять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комбинировать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предыдущих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слоев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улучшая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способность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улавливать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локальные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так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глобальные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зависимости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изображениях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Последние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включая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второй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остаточный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блок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(Res2)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классификатор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обрабатывают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высокоуровневые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такие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общая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структура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семантический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контекст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изображения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Классификатор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включает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MaxPooling, Flatten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полносвязный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слой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который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преобразует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выходные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данные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вероятности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каждого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из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38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классов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заболеваний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Благодаря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такой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организации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ResNet9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эффективно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выделяет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признаки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разных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уровнях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абстракции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позволяет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модели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точно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распознавать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состояния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растений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даже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если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визуальные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различия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между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классами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минимальны</a:t>
            </a:r>
            <a:r>
              <a:rPr lang="en-US" altLang="ru-RU" sz="16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altLang="ru-RU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ML </a:t>
            </a:r>
            <a:r>
              <a:rPr lang="ru-RU" altLang="en-US"/>
              <a:t>обучение. Точность.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1579880"/>
          </a:xfrm>
        </p:spPr>
        <p:txBody>
          <a:bodyPr/>
          <a:p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Достигнутая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точность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99%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демонстрирует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была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успешно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реализована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Модель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эффективно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решает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задачу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многоклассовой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классификации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обеспечивая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высокую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точность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валидационном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наборе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Более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того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значение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функции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потерь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(loss)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также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является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крайне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низким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свидетельствует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том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что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модель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не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только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точно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предсказывает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классы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уверенно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оценивает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свои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</a:rPr>
              <a:t>предсказания</a:t>
            </a:r>
            <a:r>
              <a:rPr lang="en-US" altLang="ru-RU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Изображение 4"/>
          <p:cNvPicPr/>
          <p:nvPr/>
        </p:nvPicPr>
        <p:blipFill>
          <a:blip r:embed="rId1"/>
          <a:stretch>
            <a:fillRect/>
          </a:stretch>
        </p:blipFill>
        <p:spPr>
          <a:xfrm>
            <a:off x="967740" y="2837815"/>
            <a:ext cx="4707255" cy="3855085"/>
          </a:xfrm>
          <a:prstGeom prst="rect">
            <a:avLst/>
          </a:prstGeom>
        </p:spPr>
      </p:pic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60440" y="2837815"/>
            <a:ext cx="5166995" cy="38741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6*238"/>
  <p:tag name="TABLE_ENDDRAG_RECT" val="48*277*866*238"/>
</p:tagLst>
</file>

<file path=ppt/tags/tag2.xml><?xml version="1.0" encoding="utf-8"?>
<p:tagLst xmlns:p="http://schemas.openxmlformats.org/presentationml/2006/main">
  <p:tag name="TABLE_ENDDRAG_ORIGIN_RECT" val="825*446"/>
  <p:tag name="TABLE_ENDDRAG_RECT" val="69*77*825*446"/>
</p:tagLst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14197</Words>
  <Application>WPS Presentation</Application>
  <PresentationFormat>宽屏</PresentationFormat>
  <Paragraphs>298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Times New Roman</vt:lpstr>
      <vt:lpstr>Cambria Math</vt:lpstr>
      <vt:lpstr>Microsoft YaHei</vt:lpstr>
      <vt:lpstr>Arial Unicode MS</vt:lpstr>
      <vt:lpstr>Arial MT</vt:lpstr>
      <vt:lpstr>Communications and Dialogues</vt:lpstr>
      <vt:lpstr>Equation.KSEE3</vt:lpstr>
      <vt:lpstr>Московский авиационный институт (национальный исследовательский университет) Институт №8 «Компьютерные науки и прикладная математика»</vt:lpstr>
      <vt:lpstr>Цели проекта</vt:lpstr>
      <vt:lpstr>Описание проекта</vt:lpstr>
      <vt:lpstr>ML обучение</vt:lpstr>
      <vt:lpstr>ML обучение. Dataset</vt:lpstr>
      <vt:lpstr>ML обучение. Dataset.</vt:lpstr>
      <vt:lpstr>ML обучение. Архитектура.</vt:lpstr>
      <vt:lpstr>ML обучение. Архитектура.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Frontend web-приложения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pavlo</cp:lastModifiedBy>
  <cp:revision>13</cp:revision>
  <dcterms:created xsi:type="dcterms:W3CDTF">2025-01-14T16:34:00Z</dcterms:created>
  <dcterms:modified xsi:type="dcterms:W3CDTF">2025-01-15T12:25:51Z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1049-12.2.0.19805</vt:lpwstr>
  </property>
  <property fmtid="{D5CDD505-2E9C-101B-9397-08002B2CF9AE}" pid="3" name="ICV">
    <vt:lpwstr>3DDB517BC09042B4B1BE8B793BFB8EEF_13</vt:lpwstr>
  </property>
</Properties>
</file>